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6"/>
  </p:notesMasterIdLst>
  <p:handoutMasterIdLst>
    <p:handoutMasterId r:id="rId7"/>
  </p:handoutMasterIdLst>
  <p:sldIdLst>
    <p:sldId id="509" r:id="rId2"/>
    <p:sldId id="510" r:id="rId3"/>
    <p:sldId id="489" r:id="rId4"/>
    <p:sldId id="512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0000"/>
    <a:srgbClr val="FFFF00"/>
    <a:srgbClr val="FFFFCC"/>
    <a:srgbClr val="C9C400"/>
    <a:srgbClr val="996633"/>
    <a:srgbClr val="0B538E"/>
    <a:srgbClr val="FF9900"/>
    <a:srgbClr val="09407B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377" autoAdjust="0"/>
    <p:restoredTop sz="99055" autoAdjust="0"/>
  </p:normalViewPr>
  <p:slideViewPr>
    <p:cSldViewPr>
      <p:cViewPr>
        <p:scale>
          <a:sx n="70" d="100"/>
          <a:sy n="70" d="100"/>
        </p:scale>
        <p:origin x="-18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3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BF93E43-1341-4BDF-B1F0-2E8DB3F765BD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C064C12-34AE-4C9E-B06B-745616ADC7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C143A591-BD78-4B58-A792-70070AA93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9027" name="Slide Number Placeholder 3"/>
          <p:cNvSpPr txBox="1">
            <a:spLocks noGrp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80D8FC0E-DB80-4009-8961-117E00492EC2}" type="slidenum">
              <a:rPr lang="en-US"/>
              <a:pPr algn="r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9027" name="Slide Number Placeholder 3"/>
          <p:cNvSpPr txBox="1">
            <a:spLocks noGrp="1"/>
          </p:cNvSpPr>
          <p:nvPr/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80D8FC0E-DB80-4009-8961-117E00492EC2}" type="slidenum">
              <a:rPr lang="en-US"/>
              <a:pPr algn="r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70563"/>
            <a:ext cx="9144000" cy="108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872538" y="5949950"/>
            <a:ext cx="3079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4AF30391-205A-4AFD-B515-21220ABC4790}" type="slidenum">
              <a:rPr lang="en-US" sz="800">
                <a:solidFill>
                  <a:srgbClr val="0B538E"/>
                </a:solidFill>
                <a:latin typeface="Arial" pitchFamily="34" charset="0"/>
                <a:cs typeface="+mn-cs"/>
              </a:rPr>
              <a:pPr>
                <a:defRPr/>
              </a:pPr>
              <a:t>‹#›</a:t>
            </a:fld>
            <a:endParaRPr lang="en-US" sz="800">
              <a:solidFill>
                <a:srgbClr val="0B538E"/>
              </a:solidFill>
              <a:latin typeface="Arial" pitchFamily="34" charset="0"/>
              <a:cs typeface="+mn-cs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200"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17414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5006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5006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76200"/>
            <a:ext cx="461665" cy="3437801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Monitor &amp; Improve Operations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0"/>
            <a:ext cx="461665" cy="2293256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Troubleshoot Issues 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0"/>
            <a:ext cx="461665" cy="4335482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Prepare Regulatory &amp; Internal Reports 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0"/>
            <a:ext cx="461665" cy="2310889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Easily Compile Data 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0" y="0"/>
            <a:ext cx="762000" cy="685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3"/>
          <p:cNvSpPr txBox="1"/>
          <p:nvPr userDrawn="1"/>
        </p:nvSpPr>
        <p:spPr>
          <a:xfrm>
            <a:off x="0" y="0"/>
            <a:ext cx="461665" cy="3465051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Manage Complex Calculations 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70563"/>
            <a:ext cx="9144000" cy="108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872538" y="5949950"/>
            <a:ext cx="3079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4A12CC1E-7BA8-43AA-BF99-4473595CA34B}" type="slidenum">
              <a:rPr lang="en-US" sz="800">
                <a:solidFill>
                  <a:srgbClr val="0B538E"/>
                </a:solidFill>
                <a:latin typeface="Arial" pitchFamily="34" charset="0"/>
                <a:cs typeface="+mn-cs"/>
              </a:rPr>
              <a:pPr>
                <a:defRPr/>
              </a:pPr>
              <a:t>‹#›</a:t>
            </a:fld>
            <a:endParaRPr lang="en-US" sz="800">
              <a:solidFill>
                <a:srgbClr val="0B538E"/>
              </a:solidFill>
              <a:latin typeface="Arial" pitchFamily="34" charset="0"/>
              <a:cs typeface="+mn-cs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Click to edit Master title style</a:t>
            </a:r>
          </a:p>
        </p:txBody>
      </p:sp>
      <p:sp>
        <p:nvSpPr>
          <p:cNvPr id="21510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129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129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 advClick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030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0" y="5770563"/>
            <a:ext cx="9144000" cy="108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8872538" y="5949950"/>
            <a:ext cx="3079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EAD20B9C-96CA-40B9-B2F2-F131ED5ACBB4}" type="slidenum">
              <a:rPr lang="en-US" sz="800">
                <a:solidFill>
                  <a:srgbClr val="0B538E"/>
                </a:solidFill>
                <a:latin typeface="Arial" pitchFamily="34" charset="0"/>
                <a:cs typeface="+mn-cs"/>
              </a:rPr>
              <a:pPr>
                <a:defRPr/>
              </a:pPr>
              <a:t>‹#›</a:t>
            </a:fld>
            <a:endParaRPr lang="en-US" sz="800">
              <a:solidFill>
                <a:srgbClr val="0B538E"/>
              </a:solidFill>
              <a:latin typeface="Arial" pitchFamily="34" charset="0"/>
              <a:cs typeface="+mn-cs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458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3" r:id="rId15"/>
    <p:sldLayoutId id="2147483694" r:id="rId16"/>
    <p:sldLayoutId id="2147483695" r:id="rId17"/>
    <p:sldLayoutId id="2147483696" r:id="rId18"/>
    <p:sldLayoutId id="2147483697" r:id="rId19"/>
  </p:sldLayoutIdLst>
  <p:transition spd="med" advClick="0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B538E"/>
          </a:solidFill>
          <a:latin typeface="Arial Black" pitchFamily="34" charset="0"/>
          <a:ea typeface="ＭＳ Ｐゴシック"/>
          <a:cs typeface="ＭＳ Ｐゴシック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9407B"/>
        </a:buClr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Chemical Costs</a:t>
            </a:r>
            <a:br>
              <a:rPr lang="en-US" dirty="0" smtClean="0"/>
            </a:br>
            <a:r>
              <a:rPr lang="en-US" sz="2400" dirty="0" smtClean="0"/>
              <a:t>Problem</a:t>
            </a:r>
            <a:r>
              <a:rPr lang="en-US" sz="2400" dirty="0"/>
              <a:t>:  </a:t>
            </a:r>
            <a:r>
              <a:rPr lang="en-US" sz="2400" dirty="0" smtClean="0"/>
              <a:t>Overall Chemical Costs Increasing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4648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Symptoms: 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A ~4MGD Drinking Water Plant feeding KMn04, PAC, Sulfuric Acid, Coagulant, Fluoride, Chlorine, KOH, Phosphate, Ammonium Sulfate saw chemical costs rising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The utility wanted to understand what was driving the costs and put some processes in place to manage chemical usage </a:t>
            </a:r>
          </a:p>
          <a:p>
            <a:pPr marL="230188" indent="-230188">
              <a:buNone/>
            </a:pPr>
            <a:r>
              <a:rPr lang="en-US" dirty="0" smtClean="0"/>
              <a:t>Results:</a:t>
            </a:r>
            <a:endParaRPr lang="en-US" sz="1800" dirty="0" smtClean="0"/>
          </a:p>
          <a:p>
            <a:pPr marL="230188" indent="-230188">
              <a:buFont typeface="Arial" pitchFamily="34" charset="0"/>
              <a:buChar char="•"/>
            </a:pPr>
            <a:r>
              <a:rPr lang="en-US" sz="1800" dirty="0" smtClean="0"/>
              <a:t>~$25,000/year </a:t>
            </a:r>
            <a:r>
              <a:rPr lang="en-US" sz="1800" dirty="0" smtClean="0"/>
              <a:t>in chemical </a:t>
            </a:r>
            <a:r>
              <a:rPr lang="en-US" sz="1800" dirty="0" smtClean="0"/>
              <a:t>savings</a:t>
            </a:r>
          </a:p>
          <a:p>
            <a:pPr marL="230188" indent="-230188">
              <a:buFont typeface="Arial" pitchFamily="34" charset="0"/>
              <a:buChar char="•"/>
            </a:pPr>
            <a:r>
              <a:rPr lang="en-US" sz="1800" dirty="0" smtClean="0"/>
              <a:t>Less than 1 hour required for detailed analysis and solution discovery</a:t>
            </a:r>
            <a:endParaRPr lang="en-US" sz="1800" dirty="0" smtClean="0"/>
          </a:p>
          <a:p>
            <a:pPr marL="230188" indent="-230188">
              <a:buFont typeface="Arial" pitchFamily="34" charset="0"/>
              <a:buChar char="•"/>
            </a:pPr>
            <a:r>
              <a:rPr lang="en-US" sz="1800" dirty="0" smtClean="0"/>
              <a:t>Making </a:t>
            </a:r>
            <a:r>
              <a:rPr lang="en-US" sz="1800" dirty="0" smtClean="0"/>
              <a:t>data-driven decisions – data shows trends, issues and improvements leading to:</a:t>
            </a:r>
          </a:p>
          <a:p>
            <a:pPr marL="687388" lvl="1" indent="-230188">
              <a:buFont typeface="Arial" pitchFamily="34" charset="0"/>
              <a:buChar char="•"/>
            </a:pPr>
            <a:r>
              <a:rPr lang="en-US" dirty="0" smtClean="0"/>
              <a:t>Better budgeting</a:t>
            </a:r>
          </a:p>
          <a:p>
            <a:pPr marL="687388" lvl="1" indent="-230188">
              <a:buFont typeface="Arial" pitchFamily="34" charset="0"/>
              <a:buChar char="•"/>
            </a:pPr>
            <a:r>
              <a:rPr lang="en-US" smtClean="0"/>
              <a:t>More efficient operations</a:t>
            </a:r>
            <a:endParaRPr lang="en-US" dirty="0" smtClean="0"/>
          </a:p>
          <a:p>
            <a:pPr marL="687388" lvl="1" indent="-230188">
              <a:buFont typeface="Arial" pitchFamily="34" charset="0"/>
              <a:buChar char="•"/>
            </a:pPr>
            <a:r>
              <a:rPr lang="en-US" dirty="0" smtClean="0"/>
              <a:t>Better communications</a:t>
            </a:r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</p:spTree>
  </p:cSld>
  <p:clrMapOvr>
    <a:masterClrMapping/>
  </p:clrMapOvr>
  <p:transition spd="med" advClick="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the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46482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The principles of “Plan-Do-Check-Act” provide sustainable results.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dirty="0" smtClean="0"/>
              <a:t>Use WIMS historical data to drill down to identify the problem</a:t>
            </a:r>
          </a:p>
          <a:p>
            <a:pPr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800" dirty="0" smtClean="0"/>
              <a:t>The team started with </a:t>
            </a:r>
          </a:p>
          <a:p>
            <a:pPr marL="0" indent="0">
              <a:buNone/>
            </a:pPr>
            <a:r>
              <a:rPr lang="en-US" sz="1800" dirty="0" smtClean="0"/>
              <a:t>an overall cost analysis </a:t>
            </a:r>
          </a:p>
          <a:p>
            <a:pPr marL="0" indent="0">
              <a:buNone/>
            </a:pPr>
            <a:r>
              <a:rPr lang="en-US" sz="1800" dirty="0" smtClean="0"/>
              <a:t>and then drilled down to</a:t>
            </a:r>
          </a:p>
          <a:p>
            <a:pPr marL="0" indent="0">
              <a:buNone/>
            </a:pPr>
            <a:r>
              <a:rPr lang="en-US" sz="1800" dirty="0" smtClean="0"/>
              <a:t>test for everything that </a:t>
            </a:r>
          </a:p>
          <a:p>
            <a:pPr marL="0" indent="0">
              <a:buNone/>
            </a:pPr>
            <a:r>
              <a:rPr lang="en-US" sz="1800" dirty="0" smtClean="0"/>
              <a:t>impacts Raw Water vs </a:t>
            </a:r>
          </a:p>
          <a:p>
            <a:pPr marL="0" indent="0">
              <a:buNone/>
            </a:pPr>
            <a:r>
              <a:rPr lang="en-US" sz="1800" dirty="0" smtClean="0"/>
              <a:t>Cost – Turbidity, DO, </a:t>
            </a:r>
            <a:r>
              <a:rPr lang="en-US" sz="1800" dirty="0" err="1" smtClean="0"/>
              <a:t>Mn</a:t>
            </a:r>
            <a:r>
              <a:rPr lang="en-US" sz="1800" dirty="0" smtClean="0"/>
              <a:t>,</a:t>
            </a:r>
          </a:p>
          <a:p>
            <a:pPr marL="0" indent="0">
              <a:buNone/>
            </a:pPr>
            <a:r>
              <a:rPr lang="en-US" sz="1800" dirty="0" smtClean="0"/>
              <a:t>FE, ph, Temp, OP, Algae.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3352801" y="2743200"/>
            <a:ext cx="5562599" cy="312419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4572000" y="3276600"/>
            <a:ext cx="9144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248400" y="3352800"/>
            <a:ext cx="9144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 advClick="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r>
              <a:rPr lang="en-US" dirty="0" smtClean="0"/>
              <a:t>Identify the problem and take action</a:t>
            </a:r>
          </a:p>
        </p:txBody>
      </p:sp>
      <p:pic>
        <p:nvPicPr>
          <p:cNvPr id="7" name="Picture 6" descr="CCPD with Coagulant II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685800"/>
            <a:ext cx="4343400" cy="2053087"/>
          </a:xfrm>
          <a:prstGeom prst="rect">
            <a:avLst/>
          </a:prstGeom>
        </p:spPr>
      </p:pic>
      <p:pic>
        <p:nvPicPr>
          <p:cNvPr id="8" name="Picture 7" descr="CCPD with Turbidity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19600" y="1981200"/>
            <a:ext cx="4724400" cy="2403894"/>
          </a:xfrm>
          <a:prstGeom prst="rect">
            <a:avLst/>
          </a:prstGeom>
        </p:spPr>
      </p:pic>
      <p:pic>
        <p:nvPicPr>
          <p:cNvPr id="9" name="Picture 8" descr="CCPD with Mn II.pn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4038600"/>
            <a:ext cx="4560139" cy="2286000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47800" y="2895600"/>
            <a:ext cx="3352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The turbidity graph shows the costs spiked without an increase in turbidity – the question is why.  </a:t>
            </a:r>
            <a:endParaRPr lang="en-US" sz="160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419600" y="4491097"/>
            <a:ext cx="4267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Further analysis  showed that </a:t>
            </a:r>
            <a:r>
              <a:rPr lang="en-US" sz="1600" dirty="0" err="1" smtClean="0">
                <a:latin typeface="Calibri" pitchFamily="34" charset="0"/>
              </a:rPr>
              <a:t>Mn</a:t>
            </a:r>
            <a:r>
              <a:rPr lang="en-US" sz="1600" dirty="0" smtClean="0">
                <a:latin typeface="Calibri" pitchFamily="34" charset="0"/>
              </a:rPr>
              <a:t> caused </a:t>
            </a:r>
            <a:r>
              <a:rPr lang="en-US" sz="1600" dirty="0" smtClean="0"/>
              <a:t> the turbidity to creep up at post  DAF (pre filter) prompting the addition of more coagulant. Instead, </a:t>
            </a:r>
            <a:r>
              <a:rPr lang="en-US" sz="1600" dirty="0" smtClean="0">
                <a:latin typeface="Calibri" pitchFamily="34" charset="0"/>
              </a:rPr>
              <a:t>more KMN04 was needed to oxidize the Manganese – adding of Coagulant had no effect on the problem</a:t>
            </a:r>
            <a:endParaRPr lang="en-US" sz="1600" dirty="0">
              <a:latin typeface="Calibri" pitchFamily="34" charset="0"/>
            </a:endParaRP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128002" name="Text Box 3"/>
          <p:cNvSpPr txBox="1">
            <a:spLocks noChangeArrowheads="1"/>
          </p:cNvSpPr>
          <p:nvPr/>
        </p:nvSpPr>
        <p:spPr bwMode="auto">
          <a:xfrm>
            <a:off x="4191000" y="838200"/>
            <a:ext cx="373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The trend graph show that Coagulant is causing the cost increase</a:t>
            </a:r>
            <a:endParaRPr lang="en-US" sz="1600" dirty="0"/>
          </a:p>
          <a:p>
            <a:endParaRPr lang="en-US" sz="1600" dirty="0"/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990600"/>
          </a:xfrm>
        </p:spPr>
        <p:txBody>
          <a:bodyPr/>
          <a:lstStyle/>
          <a:p>
            <a:r>
              <a:rPr lang="en-US" dirty="0" smtClean="0"/>
              <a:t>Sustainability</a:t>
            </a:r>
          </a:p>
        </p:txBody>
      </p:sp>
      <p:sp>
        <p:nvSpPr>
          <p:cNvPr id="128002" name="Text Box 3"/>
          <p:cNvSpPr txBox="1">
            <a:spLocks noChangeArrowheads="1"/>
          </p:cNvSpPr>
          <p:nvPr/>
        </p:nvSpPr>
        <p:spPr bwMode="auto">
          <a:xfrm>
            <a:off x="228600" y="762000"/>
            <a:ext cx="3657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+mn-lt"/>
              </a:rPr>
              <a:t>Dashboards monitor overall performance to help assure optimal operations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Daily trend graphs help keep costs under control </a:t>
            </a:r>
          </a:p>
          <a:p>
            <a:endParaRPr lang="en-US" sz="1600" dirty="0" smtClean="0"/>
          </a:p>
        </p:txBody>
      </p:sp>
      <p:pic>
        <p:nvPicPr>
          <p:cNvPr id="17" name="Picture 16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304800" y="2819400"/>
            <a:ext cx="5562599" cy="3124199"/>
          </a:xfrm>
          <a:prstGeom prst="rect">
            <a:avLst/>
          </a:prstGeom>
        </p:spPr>
      </p:pic>
      <p:sp>
        <p:nvSpPr>
          <p:cNvPr id="18" name="Oval 17"/>
          <p:cNvSpPr/>
          <p:nvPr/>
        </p:nvSpPr>
        <p:spPr>
          <a:xfrm>
            <a:off x="4191000" y="4648200"/>
            <a:ext cx="3810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943600" y="4343400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Once analysis was complete and the problem  understood, chemical costs dropped – summer peak was cut in half</a:t>
            </a:r>
            <a:endParaRPr lang="en-US" sz="1600" dirty="0"/>
          </a:p>
        </p:txBody>
      </p:sp>
      <p:sp>
        <p:nvSpPr>
          <p:cNvPr id="20" name="Oval 19"/>
          <p:cNvSpPr/>
          <p:nvPr/>
        </p:nvSpPr>
        <p:spPr>
          <a:xfrm>
            <a:off x="4724400" y="4114800"/>
            <a:ext cx="6858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/>
          <p:nvPr/>
        </p:nvPicPr>
        <p:blipFill>
          <a:blip r:embed="rId4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4038600" y="838200"/>
            <a:ext cx="4526004" cy="2590800"/>
          </a:xfrm>
          <a:prstGeom prst="rect">
            <a:avLst/>
          </a:prstGeom>
        </p:spPr>
      </p:pic>
    </p:spTree>
  </p:cSld>
  <p:clrMapOvr>
    <a:masterClrMapping/>
  </p:clrMapOvr>
  <p:transition spd="med" advClick="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3333CC"/>
      </a:folHlink>
    </a:clrScheme>
    <a:fontScheme name="1_Blank Presentation">
      <a:majorFont>
        <a:latin typeface="Arial Black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15067</TotalTime>
  <Words>276</Words>
  <Application>Microsoft Office PowerPoint</Application>
  <PresentationFormat>On-screen Show (4:3)</PresentationFormat>
  <Paragraphs>38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1_Blank Presentation</vt:lpstr>
      <vt:lpstr>Managing Chemical Costs Problem:  Overall Chemical Costs Increasing</vt:lpstr>
      <vt:lpstr>Analyzing the problem</vt:lpstr>
      <vt:lpstr>Identify the problem and take action</vt:lpstr>
      <vt:lpstr>Sustainability</vt:lpstr>
    </vt:vector>
  </TitlesOfParts>
  <Company>Hach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Network Administrator</dc:creator>
  <cp:lastModifiedBy>gmiles</cp:lastModifiedBy>
  <cp:revision>389</cp:revision>
  <dcterms:created xsi:type="dcterms:W3CDTF">2005-01-06T01:25:25Z</dcterms:created>
  <dcterms:modified xsi:type="dcterms:W3CDTF">2014-11-05T17:27:20Z</dcterms:modified>
</cp:coreProperties>
</file>